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387" r:id="rId5"/>
    <p:sldId id="404" r:id="rId6"/>
    <p:sldId id="311" r:id="rId7"/>
    <p:sldId id="392" r:id="rId8"/>
    <p:sldId id="393" r:id="rId9"/>
    <p:sldId id="394" r:id="rId10"/>
    <p:sldId id="395" r:id="rId11"/>
    <p:sldId id="396" r:id="rId12"/>
    <p:sldId id="397" r:id="rId13"/>
    <p:sldId id="386" r:id="rId14"/>
  </p:sldIdLst>
  <p:sldSz cx="6767513" cy="69119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C47A31E-9016-7837-E515-8590131A3342}" name="Charlene MARTINEAU" initials="CM" userId="S::M05722@bpifrance.fr::7ae76e72-c0cc-4520-b49f-8bb30800e54f" providerId="AD"/>
  <p188:author id="{8E634D20-0993-86F2-2AE5-1A411FBA3389}" name="Saad SEMLALI" initials="SS" userId="S::m30329@bpifrance.fr::24f63539-fc7b-4123-8d58-af8dabd18122" providerId="AD"/>
  <p188:author id="{E6007761-C8E3-1A42-AA5E-98E2D2044AAB}" name="Johanna MAUSSION" initials="JM" userId="S::M55738@bpifrance.fr::2d7967f1-bb77-4ea6-9613-4618168ec795" providerId="AD"/>
  <p188:author id="{FCDB15C3-4E02-F6E2-A4AE-269A81DC402B}" name="Charlene MARTINEAU" initials="CM" userId="S::m05722@bpifrance.fr::7ae76e72-c0cc-4520-b49f-8bb30800e54f" providerId="AD"/>
  <p188:author id="{6CB5CBEB-3B74-CE94-D199-E9F2F473EDD3}" name="Johanna MAUSSION" initials="JM" userId="S::m55738@bpifrance.fr::2d7967f1-bb77-4ea6-9613-4618168ec79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041"/>
    <a:srgbClr val="47AAF3"/>
    <a:srgbClr val="FECE00"/>
    <a:srgbClr val="47A2D9"/>
    <a:srgbClr val="FFCD01"/>
    <a:srgbClr val="FFCD00"/>
    <a:srgbClr val="4F9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CF95E7-EB8F-494F-A564-6D30F424A1E2}" v="488" dt="2025-06-27T10:09:31.1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7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6BD75C-F6AC-4B7C-5252-2A63DA839AE2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FA1A5-DEDD-1484-CFA4-523FDC2A7C3B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696E07A-E111-41AA-AFA3-509D809DF313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27/06/2025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EBFEE-6B6B-99C8-0298-9D99137BFC26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C763C-E5F7-F5AD-A353-A5157EF65A94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A068A9B-8F32-48E0-A15D-C5F4484906D3}" type="slidenum">
              <a:t>‹N°›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Espace réservé de l'en-tête 1">
            <a:extLst>
              <a:ext uri="{FF2B5EF4-FFF2-40B4-BE49-F238E27FC236}">
                <a16:creationId xmlns:a16="http://schemas.microsoft.com/office/drawing/2014/main" id="{ADCF858E-0914-CA9A-77B7-BA9206A7B332}"/>
              </a:ext>
            </a:extLst>
          </p:cNvPr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75B3ECAB-FA00-2782-3FBC-65256A9F138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1FE1C47-B2A2-4E4D-A242-678C1FF9A730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27/06/2025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4E7238DC-4D83-9FA9-0A4C-75B9D5B59E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737BC3E2-8E03-B0B0-8417-5EB5B31B27D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3D64EF7-30DC-4121-AE36-4E207BA90AAF}" type="slidenum">
              <a:t>‹N°›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616097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B43A4-F0A6-42A1-B7D0-CEDDB8A913B1}" type="datetimeFigureOut">
              <a:rPr lang="fr-FR" smtClean="0"/>
              <a:t>27/06/2025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917700" y="1143000"/>
            <a:ext cx="3022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C1C92-19C6-4266-823C-E3F4F6415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958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C1C92-19C6-4266-823C-E3F4F64155C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4322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4"/>
            <a:ext cx="6821588" cy="909310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2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6C7328B1-8CF0-956A-42AD-93FE9FAA83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0788" y="160316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A70AD9A5-6FB0-BEE7-67E6-FABEBC740DA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32872" y="21804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EAD436C-F988-636E-9F5C-6722EDFA4C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8039" y="2173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93692FEC-B9DC-0F4A-0CA3-BFF39C58B31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97019" y="18463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0B268CD4-DA33-BC88-D0AF-6859BE1D6D0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4329845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1469C9-A9BB-7860-5C4F-B2F002E1E7D4}"/>
              </a:ext>
            </a:extLst>
          </p:cNvPr>
          <p:cNvSpPr/>
          <p:nvPr userDrawn="1"/>
        </p:nvSpPr>
        <p:spPr>
          <a:xfrm>
            <a:off x="0" y="0"/>
            <a:ext cx="6767513" cy="6911975"/>
          </a:xfrm>
          <a:prstGeom prst="rect">
            <a:avLst/>
          </a:prstGeom>
          <a:noFill/>
          <a:ln w="76200">
            <a:solidFill>
              <a:srgbClr val="FFC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6BDC65A-6B85-A058-2671-710DA77F5A3E}"/>
              </a:ext>
            </a:extLst>
          </p:cNvPr>
          <p:cNvGrpSpPr/>
          <p:nvPr userDrawn="1"/>
        </p:nvGrpSpPr>
        <p:grpSpPr>
          <a:xfrm>
            <a:off x="-703303" y="5533356"/>
            <a:ext cx="2628098" cy="1919026"/>
            <a:chOff x="-27832" y="4774404"/>
            <a:chExt cx="2628098" cy="1919026"/>
          </a:xfrm>
        </p:grpSpPr>
        <p:cxnSp>
          <p:nvCxnSpPr>
            <p:cNvPr id="4" name="Connecteur droit 3">
              <a:extLst>
                <a:ext uri="{FF2B5EF4-FFF2-40B4-BE49-F238E27FC236}">
                  <a16:creationId xmlns:a16="http://schemas.microsoft.com/office/drawing/2014/main" id="{A5278B06-AC51-F743-96CE-8EB6F5DCB7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96FFF69-FC84-7F6C-7A49-E9FA933F57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3B104CC-8902-0287-4EBC-F938646AD7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5E8963A-1A96-44DE-4810-9D287B3DA588}"/>
                </a:ext>
              </a:extLst>
            </p:cNvPr>
            <p:cNvCxnSpPr/>
            <p:nvPr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E690F8A3-B7F6-3184-83F0-9D91E363E0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DDDABD3D-C974-3E32-F457-D8D0346ECA5B}"/>
              </a:ext>
            </a:extLst>
          </p:cNvPr>
          <p:cNvGrpSpPr/>
          <p:nvPr userDrawn="1"/>
        </p:nvGrpSpPr>
        <p:grpSpPr>
          <a:xfrm>
            <a:off x="5739649" y="-652143"/>
            <a:ext cx="1572253" cy="2311266"/>
            <a:chOff x="10686553" y="4546734"/>
            <a:chExt cx="1572253" cy="2311266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FB64B4AB-A72D-9F7E-A418-31F5B2A827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74354D41-66A1-897C-B457-A818849845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6147FB6-DB36-3F69-BC59-3EDA41F12B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173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FBD0A-3524-90A9-5769-81A8E0602B1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749CC-C58F-0BD7-9C28-3C70F395E5F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0CC0F-2DF8-AC22-3B98-94B3324CB1C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0DCAC37-460D-44BC-A30C-2DD48A4688AC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DB8E6-320C-97B0-95DE-77A3556C42F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D6F3B-CB12-BC49-1D52-2800222CD3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6EB65C0-D8ED-4EA2-A51E-3CD587DA017C}" type="slidenum">
              <a:t>‹N°›</a:t>
            </a:fld>
            <a:endParaRPr lang="fr-FR"/>
          </a:p>
        </p:txBody>
      </p:sp>
      <p:sp>
        <p:nvSpPr>
          <p:cNvPr id="7" name="AutoShape 2" descr="Portail de veille sur les conditions de travail">
            <a:extLst>
              <a:ext uri="{FF2B5EF4-FFF2-40B4-BE49-F238E27FC236}">
                <a16:creationId xmlns:a16="http://schemas.microsoft.com/office/drawing/2014/main" id="{001F290D-8AD1-0D64-1D10-180BB9502A59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00087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768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>
            <a:extLst>
              <a:ext uri="{FF2B5EF4-FFF2-40B4-BE49-F238E27FC236}">
                <a16:creationId xmlns:a16="http://schemas.microsoft.com/office/drawing/2014/main" id="{33FBB70A-6BD4-A9B1-34D2-9E353671FD69}"/>
              </a:ext>
            </a:extLst>
          </p:cNvPr>
          <p:cNvSpPr/>
          <p:nvPr/>
        </p:nvSpPr>
        <p:spPr>
          <a:xfrm>
            <a:off x="0" y="-137598"/>
            <a:ext cx="678535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78212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625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70999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68746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CD849-3B6C-36C5-E2F0-AD31EFBB23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AB62B-8E23-1648-3E12-091AAE62EE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E6CFF-5BDA-FCBD-90AB-1CC60E47995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6FD117-543C-4020-B6F4-63F91B434B8F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D19E7-9ED5-8365-CDF2-0F3920545C2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31893-C538-7655-1654-8EE37C75CED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95974C-1935-413F-838C-5AD1916C862A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3812AE7F-6586-AE57-03A0-46A7A03A9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AutoShape 2" descr="Portail de veille sur les conditions de travail">
            <a:extLst>
              <a:ext uri="{FF2B5EF4-FFF2-40B4-BE49-F238E27FC236}">
                <a16:creationId xmlns:a16="http://schemas.microsoft.com/office/drawing/2014/main" id="{19AED2DE-22FF-36FC-0E59-56A9A72EB00E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12AABC3E-669F-1118-81C4-D2A43754869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21" name="Rectangle 16">
            <a:extLst>
              <a:ext uri="{FF2B5EF4-FFF2-40B4-BE49-F238E27FC236}">
                <a16:creationId xmlns:a16="http://schemas.microsoft.com/office/drawing/2014/main" id="{81DAC564-3B4E-FE57-0527-50E0739F9307}"/>
              </a:ext>
            </a:extLst>
          </p:cNvPr>
          <p:cNvSpPr/>
          <p:nvPr userDrawn="1"/>
        </p:nvSpPr>
        <p:spPr>
          <a:xfrm>
            <a:off x="0" y="-137598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2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DAC85AFC-4B55-34DF-3AA0-F35460249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9210" y="105487"/>
            <a:ext cx="802409" cy="3313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894CB04D-3D0A-3719-5BC2-DD6D344EB83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64720" y="179747"/>
            <a:ext cx="1238969" cy="2527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C072E48-B335-83B0-6C4E-FDF7EE9408B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1232" y="155423"/>
            <a:ext cx="863515" cy="2539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DAD819E-148C-62FE-392B-08AEB88FAE6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17485" y="125244"/>
            <a:ext cx="1227954" cy="3617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AD46357-EE37-47FE-81A8-8CE233F761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5726" y="-66364"/>
            <a:ext cx="788882" cy="71200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019037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D3951ED8-99A4-0A93-D89C-F98AA18F520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FFEF564-D702-2DB3-B0EB-B8FF4DC1FD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8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D1FF17D-7104-603B-7655-3234BF5B5AF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248AC331-8DED-8F7D-BC8E-57A6F29C721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66140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25FB14CA-17C3-CB45-3057-1EAB953BE7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7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14194C-DFA7-1FD9-1571-5CA264F05A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5EABDE5-D4BA-118D-CB7A-CF425878D01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6864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3"/>
            <a:ext cx="6821588" cy="623994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2" y="6137580"/>
            <a:ext cx="6785350" cy="788000"/>
          </a:xfrm>
          <a:prstGeom prst="rect">
            <a:avLst/>
          </a:prstGeom>
          <a:solidFill>
            <a:srgbClr val="FFFFFF"/>
          </a:solidFill>
          <a:ln w="19046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ED500D7-FAF4-5C97-DFBE-B5E59A57EB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8780" y="0"/>
            <a:ext cx="1513164" cy="43986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8ACC37EE-9122-3FA4-37F3-5D40A83EE6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3539" t="10987" r="6901" b="11107"/>
          <a:stretch/>
        </p:blipFill>
        <p:spPr>
          <a:xfrm>
            <a:off x="1810639" y="6367243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0A6B126-4218-F13A-32F0-D0D73D8E255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454904" y="6375763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C8C85C9-779B-ADD6-0426-B21FD9DD087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540159" y="628561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45766511-8CEC-7DDB-759C-4047C813C5F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r="7473" b="9788"/>
          <a:stretch/>
        </p:blipFill>
        <p:spPr>
          <a:xfrm>
            <a:off x="286340" y="6202971"/>
            <a:ext cx="773208" cy="68039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5333039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8E84FA70-846D-394C-8A9F-2C8E121DB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DFAEF80B-E9E3-CADD-4597-D097D56B3119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651B351C-D1B8-C5C1-1EEB-9F98CF251EA7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D6C1A49-4934-D7F4-324F-81C90868F1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B200870A-1C2C-9D3C-33E6-2CB96BA26E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DE073D3-6C52-7D95-16FF-D4CE237A4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32049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4D9EB048-DD99-7B03-8875-4B8F1A810D2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174CC28-301E-0784-4B8A-DE2D31350F9A}"/>
              </a:ext>
            </a:extLst>
          </p:cNvPr>
          <p:cNvSpPr/>
          <p:nvPr userDrawn="1"/>
        </p:nvSpPr>
        <p:spPr>
          <a:xfrm>
            <a:off x="18150" y="-359788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8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72F6E355-3751-4CAD-1C82-DE4592975C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77360" y="-116703"/>
            <a:ext cx="802409" cy="3313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5EB7CFF7-E68D-C269-1F83-E824006348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82870" y="-42443"/>
            <a:ext cx="1238969" cy="2527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1038B64-DBC9-A503-3939-52A1E5341F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09382" y="-66767"/>
            <a:ext cx="863515" cy="2539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2EA49E73-4A91-6792-132F-3E701E51734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35635" y="-96946"/>
            <a:ext cx="1227954" cy="3617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9D44D5D-F226-EB05-B330-7FBAA21CEC2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73876" y="-288554"/>
            <a:ext cx="788882" cy="71200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11213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tangle 16">
            <a:extLst>
              <a:ext uri="{FF2B5EF4-FFF2-40B4-BE49-F238E27FC236}">
                <a16:creationId xmlns:a16="http://schemas.microsoft.com/office/drawing/2014/main" id="{D0D4680D-A6B3-D06F-758A-B52BBAFFAA46}"/>
              </a:ext>
            </a:extLst>
          </p:cNvPr>
          <p:cNvSpPr/>
          <p:nvPr userDrawn="1"/>
        </p:nvSpPr>
        <p:spPr>
          <a:xfrm>
            <a:off x="-36240" y="-134914"/>
            <a:ext cx="6821588" cy="909310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BD8443F2-EB2E-739A-1754-FFAB8601F2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0788" y="160316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176AB931-4A52-478D-C0FC-D715E0AD27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32872" y="21804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1961A090-7500-AA9A-83EA-FC7EBDDD90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8039" y="2173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26A1F53-8CBF-19AE-0EC2-F35D5F9A9CB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97019" y="18463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2E50DAB0-6A07-0326-374C-88F2B9AFDAC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30049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868867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1095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5682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973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595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41053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600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2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0FCF04B7-FD7E-6E02-3438-EACC6CDC09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714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294F51B-152D-73F3-F5C6-655170D9DA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35096" y="218051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4B61A002-88A6-CD66-FF95-52F77B952CB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401057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AE0C178-155E-43B7-B128-D3AD555B464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11096B7-2D3A-CDD2-55AF-51BD1465B4E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l="33539" t="10987" r="6901" b="11107"/>
          <a:stretch/>
        </p:blipFill>
        <p:spPr>
          <a:xfrm>
            <a:off x="1224919" y="176387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2B1057A-82B9-EF91-60F9-D0F0FB1676A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83286" y="-25199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58320687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7A218C3E-826B-389C-0F93-9397BFE22A90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26" name="Rectangle 16">
            <a:extLst>
              <a:ext uri="{FF2B5EF4-FFF2-40B4-BE49-F238E27FC236}">
                <a16:creationId xmlns:a16="http://schemas.microsoft.com/office/drawing/2014/main" id="{11A039B6-2489-B141-E7D7-A8086A49BC31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1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00206E86-B766-40E4-0047-1BC8484849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BDC5E48-CCA3-AA18-6562-5C32DEA6A8F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63482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844392-6C35-B8C5-3AAB-CDBED1737EB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86750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CB70ACC9-DE61-44AE-C58A-0A15098CCBC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01057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0BF350B2-7915-C2AD-8704-A4AEB7C494E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6A6C9779-26B8-DC75-2427-360A437C55C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65686" y="-4551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5134020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Rectangle 16">
            <a:extLst>
              <a:ext uri="{FF2B5EF4-FFF2-40B4-BE49-F238E27FC236}">
                <a16:creationId xmlns:a16="http://schemas.microsoft.com/office/drawing/2014/main" id="{A569236B-B1D4-055C-296B-2180DF04DC84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0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84760389-F895-D1C0-320C-9E58E10F36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256987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205DC83-AA5E-8BA0-4085-B766637706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2618" y="217397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4929E4B6-F63C-4E24-C050-4637E0BBD8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130696" y="2167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E871CEE-8C16-F0E6-0AA4-8D17EE89B5D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01057" y="159662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2730912-B45E-5469-C633-7C43CE3C0E9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119C734-8983-3BEE-6C93-347D8E7850E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65686" y="-258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753011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03" y="-44451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C8766032-0B1D-B6E7-2B74-A7EE676A3C3A}"/>
              </a:ext>
            </a:extLst>
          </p:cNvPr>
          <p:cNvSpPr/>
          <p:nvPr userDrawn="1"/>
        </p:nvSpPr>
        <p:spPr>
          <a:xfrm>
            <a:off x="-12441" y="6324599"/>
            <a:ext cx="6785350" cy="676276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E4E3BDCA-4EE1-6210-BF2E-021ADEE846A1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6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134F9FAE-9A96-6B85-65F9-80D3771C88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234103" y="76795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72581D9-53DB-6F98-2C80-C4811725A35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11762" y="118457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7F743A29-E332-AB6E-61AC-C299325A0C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83195" y="11780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0A256B-E47F-B50A-05B7-AF45B82D15D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208273" y="-44451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0AFF9481-4A2F-2975-7567-0C1A8A4A64B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256910" y="60722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63121992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7AB8EA64-4749-485E-37D0-FFEB7598FAF3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6A4F90C-8BA6-A950-5307-5025BFF702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E41B573-E797-0D24-4AC9-2430D526C7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592BC2E-14AA-1A9E-0999-4F259DA60E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9B55635-D291-264C-B394-76A61540439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BE1FA50-D3BC-0FEA-3E29-EE73A5EE833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32345091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D9D02231-28D3-285E-7AA3-C59B956CADFF}"/>
              </a:ext>
            </a:extLst>
          </p:cNvPr>
          <p:cNvSpPr/>
          <p:nvPr userDrawn="1"/>
        </p:nvSpPr>
        <p:spPr>
          <a:xfrm>
            <a:off x="-12441" y="6324599"/>
            <a:ext cx="685218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5BBC950E-EBA4-966B-F988-BA60ADB11C63}"/>
              </a:ext>
            </a:extLst>
          </p:cNvPr>
          <p:cNvSpPr/>
          <p:nvPr userDrawn="1"/>
        </p:nvSpPr>
        <p:spPr>
          <a:xfrm>
            <a:off x="-36241" y="-134914"/>
            <a:ext cx="6875979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C587DED6-DA19-F68C-308A-0A5F049270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90101FCE-870A-6BAC-10D9-3EE497757D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CC995E0C-06CD-5E04-168F-E106293BE3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D88CB4A-F213-CEB7-6A0E-678884CEE88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5727A99-61C8-FA2E-844F-577F9F6DBF1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4678853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70D3B951-3C1C-EEC8-C3B3-D580498D8C60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4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9E1336CF-01A7-6B7C-EA4E-2073F693A2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FFDAC0D-A2C8-B1C9-9CD4-D2A4DCBB8C9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BA45715D-58CD-3163-3593-2E1262C7320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4BB0405-0EE2-EE47-C4E2-D6867515639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37DF2B-7D59-F28D-2ED0-F8BB6379A47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6492946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CAA4CE-7B6D-CCAF-ADCD-34E7AF3A13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5265" y="368000"/>
            <a:ext cx="5836980" cy="13359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Accélérateur EMERGENCE  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B3450-F5DE-3277-B19B-CB8430425B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5265" y="1839992"/>
            <a:ext cx="5836980" cy="43855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860A1-9B91-BC13-C673-991B5E88878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65265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26A371F0-D77F-4209-92E1-B292DA9A917F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98EE0-6BB3-3566-00B6-58D98BF4619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241743" y="6406377"/>
            <a:ext cx="2284034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29625-D244-E739-C5A7-EE0C58B9CD5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4779559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4F6ADA7D-09FD-427C-A68B-9B2CBEF80A92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7" r:id="rId2"/>
    <p:sldLayoutId id="2147483705" r:id="rId3"/>
    <p:sldLayoutId id="2147483650" r:id="rId4"/>
    <p:sldLayoutId id="2147483704" r:id="rId5"/>
    <p:sldLayoutId id="2147483652" r:id="rId6"/>
    <p:sldLayoutId id="2147483706" r:id="rId7"/>
    <p:sldLayoutId id="2147483651" r:id="rId8"/>
    <p:sldLayoutId id="2147483707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  <p:sldLayoutId id="2147483661" r:id="rId18"/>
    <p:sldLayoutId id="2147483711" r:id="rId19"/>
    <p:sldLayoutId id="2147483662" r:id="rId20"/>
    <p:sldLayoutId id="2147483663" r:id="rId21"/>
    <p:sldLayoutId id="2147483710" r:id="rId22"/>
    <p:sldLayoutId id="2147483664" r:id="rId23"/>
    <p:sldLayoutId id="2147483665" r:id="rId24"/>
    <p:sldLayoutId id="2147483666" r:id="rId25"/>
    <p:sldLayoutId id="2147483667" r:id="rId26"/>
    <p:sldLayoutId id="2147483668" r:id="rId27"/>
    <p:sldLayoutId id="2147483669" r:id="rId28"/>
  </p:sldLayoutIdLst>
  <p:txStyles>
    <p:titleStyle>
      <a:lvl1pPr marL="0" marR="0" lvl="0" indent="0" algn="l" defTabSz="676747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3256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169191" marR="0" lvl="0" indent="-169191" algn="l" defTabSz="676747" rtl="0" fontAlgn="auto" hangingPunct="1">
        <a:lnSpc>
          <a:spcPct val="90000"/>
        </a:lnSpc>
        <a:spcBef>
          <a:spcPts val="740"/>
        </a:spcBef>
        <a:spcAft>
          <a:spcPts val="0"/>
        </a:spcAft>
        <a:buSzPct val="100000"/>
        <a:buFont typeface="Arial" pitchFamily="34"/>
        <a:buChar char="•"/>
        <a:tabLst/>
        <a:defRPr lang="fr-FR" sz="2072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507565" marR="0" lvl="1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776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845929" marR="0" lvl="2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48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184303" marR="0" lvl="3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1522686" marR="0" lvl="4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6F87D-8AF8-87A4-8B17-4613E248E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25FED15-FFF9-05A2-B12A-34C5B97E06EF}"/>
              </a:ext>
            </a:extLst>
          </p:cNvPr>
          <p:cNvSpPr txBox="1"/>
          <p:nvPr/>
        </p:nvSpPr>
        <p:spPr>
          <a:xfrm>
            <a:off x="1316736" y="2761488"/>
            <a:ext cx="443484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b="1">
                <a:solidFill>
                  <a:srgbClr val="002060"/>
                </a:solidFill>
                <a:latin typeface="Barlow"/>
              </a:rPr>
              <a:t>Un Vademecum est à votre disposition pour vous aider à rédiger des post sur les réseaux sociaux, utilisez-le ! </a:t>
            </a:r>
            <a:r>
              <a:rPr lang="fr-FR" b="1">
                <a:solidFill>
                  <a:srgbClr val="002060"/>
                </a:solidFill>
                <a:latin typeface="Barlow"/>
                <a:sym typeface="Wingdings" panose="05000000000000000000" pitchFamily="2" charset="2"/>
              </a:rPr>
              <a:t> </a:t>
            </a:r>
            <a:endParaRPr lang="fr-FR" b="1">
              <a:solidFill>
                <a:srgbClr val="002060"/>
              </a:solidFill>
              <a:latin typeface="Barlow"/>
            </a:endParaRPr>
          </a:p>
        </p:txBody>
      </p:sp>
    </p:spTree>
    <p:extLst>
      <p:ext uri="{BB962C8B-B14F-4D97-AF65-F5344CB8AC3E}">
        <p14:creationId xmlns:p14="http://schemas.microsoft.com/office/powerpoint/2010/main" val="2366002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4CBC80B-117A-9B59-5933-4E58B103CEA3}"/>
              </a:ext>
            </a:extLst>
          </p:cNvPr>
          <p:cNvSpPr txBox="1"/>
          <p:nvPr/>
        </p:nvSpPr>
        <p:spPr>
          <a:xfrm>
            <a:off x="1316736" y="2761488"/>
            <a:ext cx="4434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002060"/>
                </a:solidFill>
                <a:latin typeface="Barlow" panose="00000500000000000000" pitchFamily="2" charset="0"/>
              </a:rPr>
              <a:t>Un Vademecum est à votre disposition pour vous aider à rédiger des post sur les réseaux sociaux, utilisez-le ! </a:t>
            </a:r>
            <a:r>
              <a:rPr lang="fr-FR" b="1" dirty="0">
                <a:solidFill>
                  <a:srgbClr val="002060"/>
                </a:solidFill>
                <a:latin typeface="Barlow" panose="00000500000000000000" pitchFamily="2" charset="0"/>
                <a:sym typeface="Wingdings" panose="05000000000000000000" pitchFamily="2" charset="2"/>
              </a:rPr>
              <a:t> </a:t>
            </a:r>
            <a:endParaRPr lang="fr-FR" b="1" dirty="0">
              <a:solidFill>
                <a:srgbClr val="002060"/>
              </a:solidFill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168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CEBB1-7CF5-B610-95D6-D7A7182BB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50CC448-9A6F-8FB8-4195-69BA949F1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228" y="917062"/>
            <a:ext cx="5056343" cy="46357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508E80-F765-669F-A4A1-2BD419F22C80}"/>
              </a:ext>
            </a:extLst>
          </p:cNvPr>
          <p:cNvSpPr txBox="1"/>
          <p:nvPr/>
        </p:nvSpPr>
        <p:spPr>
          <a:xfrm>
            <a:off x="1151964" y="1517158"/>
            <a:ext cx="4455908" cy="30162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fr-FR"/>
          </a:p>
          <a:p>
            <a:pPr marL="283210" indent="-283210">
              <a:buFont typeface="Arial"/>
              <a:buChar char="•"/>
            </a:pPr>
            <a:r>
              <a:rPr lang="fr-FR" sz="1600" b="1">
                <a:latin typeface="Barlow"/>
              </a:rPr>
              <a:t>Bus de l’Entrepreneuriat</a:t>
            </a:r>
            <a:endParaRPr lang="fr-FR" sz="1600" b="1" dirty="0">
              <a:latin typeface="Barlow"/>
            </a:endParaRPr>
          </a:p>
          <a:p>
            <a:pPr marL="283210" indent="-283210">
              <a:buFont typeface="Arial"/>
              <a:buChar char="•"/>
            </a:pPr>
            <a:r>
              <a:rPr lang="fr-FR" sz="1600" b="1">
                <a:latin typeface="Barlow"/>
              </a:rPr>
              <a:t>CitésLab</a:t>
            </a:r>
            <a:endParaRPr lang="fr-FR" sz="1600" b="1" dirty="0">
              <a:latin typeface="Barlow"/>
            </a:endParaRPr>
          </a:p>
          <a:p>
            <a:pPr marL="283210" indent="-283210">
              <a:buFont typeface="Arial"/>
              <a:buChar char="•"/>
            </a:pPr>
            <a:r>
              <a:rPr lang="fr-FR" sz="1600" b="1">
                <a:latin typeface="Barlow"/>
              </a:rPr>
              <a:t>Carrefours de l’Entrepreneuriat</a:t>
            </a:r>
            <a:endParaRPr lang="fr-FR" sz="1600" b="1" dirty="0">
              <a:latin typeface="Barlow"/>
            </a:endParaRPr>
          </a:p>
          <a:p>
            <a:pPr marL="283210" indent="-283210"/>
            <a:endParaRPr lang="fr-FR"/>
          </a:p>
          <a:p>
            <a:r>
              <a:rPr lang="fr-FR" sz="1600">
                <a:latin typeface="Barlow"/>
              </a:rPr>
              <a:t>Logos à faire figurer en complément du logo du dispositif et du logo EQ30 :</a:t>
            </a:r>
          </a:p>
          <a:p>
            <a:endParaRPr lang="fr-FR"/>
          </a:p>
          <a:p>
            <a:pPr marL="804545" indent="-347345">
              <a:buFont typeface="Wingdings"/>
              <a:buChar char="ü"/>
            </a:pPr>
            <a:r>
              <a:rPr lang="fr-FR" sz="1400" b="1">
                <a:solidFill>
                  <a:srgbClr val="00000D"/>
                </a:solidFill>
                <a:latin typeface="Barlow"/>
              </a:rPr>
              <a:t>République Française</a:t>
            </a:r>
            <a:endParaRPr lang="fr-FR" sz="1400" b="1" dirty="0">
              <a:solidFill>
                <a:srgbClr val="00000D"/>
              </a:solidFill>
              <a:latin typeface="Barlow"/>
            </a:endParaRPr>
          </a:p>
          <a:p>
            <a:pPr marL="804545" indent="-347345">
              <a:buFont typeface="Wingdings"/>
              <a:buChar char="ü"/>
            </a:pPr>
            <a:r>
              <a:rPr lang="fr-FR" sz="1400" b="1">
                <a:solidFill>
                  <a:srgbClr val="00000D"/>
                </a:solidFill>
                <a:latin typeface="Barlow"/>
              </a:rPr>
              <a:t>ANCT</a:t>
            </a:r>
            <a:endParaRPr lang="fr-FR" sz="1400" b="1" dirty="0">
              <a:solidFill>
                <a:srgbClr val="00000D"/>
              </a:solidFill>
              <a:latin typeface="Barlow"/>
            </a:endParaRPr>
          </a:p>
          <a:p>
            <a:pPr marL="804545" indent="-347345">
              <a:buFont typeface="Wingdings"/>
              <a:buChar char="ü"/>
            </a:pPr>
            <a:r>
              <a:rPr lang="fr-FR" sz="1400" b="1">
                <a:solidFill>
                  <a:srgbClr val="00000D"/>
                </a:solidFill>
                <a:latin typeface="Barlow"/>
              </a:rPr>
              <a:t>Banque des Territoires</a:t>
            </a:r>
            <a:endParaRPr lang="fr-FR" sz="1400" b="1" dirty="0">
              <a:solidFill>
                <a:srgbClr val="00000D"/>
              </a:solidFill>
              <a:latin typeface="Barlow"/>
            </a:endParaRPr>
          </a:p>
          <a:p>
            <a:pPr marL="804545" indent="-347345">
              <a:buFont typeface="Wingdings"/>
              <a:buChar char="ü"/>
            </a:pPr>
            <a:r>
              <a:rPr lang="fr-FR" sz="1400" b="1">
                <a:solidFill>
                  <a:srgbClr val="00000D"/>
                </a:solidFill>
                <a:latin typeface="Barlow"/>
              </a:rPr>
              <a:t>Bpifrance</a:t>
            </a:r>
            <a:endParaRPr lang="fr-FR" sz="1400" b="1" dirty="0">
              <a:solidFill>
                <a:srgbClr val="00000D"/>
              </a:solidFill>
              <a:latin typeface="Barlow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D739B1-31D1-AF6F-1912-3A46E8A4E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0607" y="98850"/>
            <a:ext cx="3386682" cy="9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11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3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30D59E2-A0CD-5B02-6A3C-6A697440F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241" y="1386394"/>
            <a:ext cx="5081028" cy="383439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B2595-FA17-58CC-336C-8C22AC709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3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89F3ACF7-639A-2EE2-7A11-5F0DE8E35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265" y="0"/>
            <a:ext cx="820967" cy="61954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134773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4DCCE0-FB45-6B41-6813-189D620C8C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>
            <a:extLst>
              <a:ext uri="{FF2B5EF4-FFF2-40B4-BE49-F238E27FC236}">
                <a16:creationId xmlns:a16="http://schemas.microsoft.com/office/drawing/2014/main" id="{9E7584C1-EF48-890D-8EED-4A38C59D8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52" y="734076"/>
            <a:ext cx="1500569" cy="113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082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126BF-EB0B-04EA-2F08-0FE319987B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>
            <a:extLst>
              <a:ext uri="{FF2B5EF4-FFF2-40B4-BE49-F238E27FC236}">
                <a16:creationId xmlns:a16="http://schemas.microsoft.com/office/drawing/2014/main" id="{B3CC0AC7-FCA8-B3E0-F148-B29FE028F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369" y="813816"/>
            <a:ext cx="1358552" cy="102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439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F07A6-B246-5C96-E288-143F4F74C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3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3C090DA-A027-209B-F4B0-377B83BA4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1698" y="91440"/>
            <a:ext cx="738548" cy="55734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48934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30313-6BD8-92A2-7B6E-F730D71346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3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80EBEA46-600D-2BD7-A35F-05A7F504D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036" y="1138980"/>
            <a:ext cx="2035639" cy="153619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741114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DCC935-52AB-C91E-F294-CC185026D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3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A18FE7C-F348-CBA7-5004-882695D71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554" y="0"/>
            <a:ext cx="802722" cy="60577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417459194"/>
      </p:ext>
    </p:extLst>
  </p:cSld>
  <p:clrMapOvr>
    <a:masterClrMapping/>
  </p:clrMapOvr>
</p:sld>
</file>

<file path=ppt/theme/theme1.xml><?xml version="1.0" encoding="utf-8"?>
<a:theme xmlns:a="http://schemas.openxmlformats.org/drawingml/2006/main" name="Acc EMERGENCE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49922e3-8989-40d0-97ac-05ace0dc240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CE5FFBEF1D144BB195940A00D3CC7A" ma:contentTypeVersion="11" ma:contentTypeDescription="Crée un document." ma:contentTypeScope="" ma:versionID="8bd9d97e45e42951029179479de6bd33">
  <xsd:schema xmlns:xsd="http://www.w3.org/2001/XMLSchema" xmlns:xs="http://www.w3.org/2001/XMLSchema" xmlns:p="http://schemas.microsoft.com/office/2006/metadata/properties" xmlns:ns3="749922e3-8989-40d0-97ac-05ace0dc2405" targetNamespace="http://schemas.microsoft.com/office/2006/metadata/properties" ma:root="true" ma:fieldsID="0e7dbb4d9c2c578aec47fbd044b791c4" ns3:_="">
    <xsd:import namespace="749922e3-8989-40d0-97ac-05ace0dc2405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922e3-8989-40d0-97ac-05ace0dc2405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95B19C-6FA0-4AEE-8BF7-D5438CEE41C0}">
  <ds:schemaRefs>
    <ds:schemaRef ds:uri="http://schemas.microsoft.com/office/infopath/2007/PartnerControls"/>
    <ds:schemaRef ds:uri="http://www.w3.org/XML/1998/namespace"/>
    <ds:schemaRef ds:uri="http://purl.org/dc/elements/1.1/"/>
    <ds:schemaRef ds:uri="http://purl.org/dc/terms/"/>
    <ds:schemaRef ds:uri="749922e3-8989-40d0-97ac-05ace0dc2405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D7B12AD-C651-4117-991D-9B9D54305B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A97C7D-56A1-43E4-82F9-8EC135E0DF48}">
  <ds:schemaRefs>
    <ds:schemaRef ds:uri="749922e3-8989-40d0-97ac-05ace0dc240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Office%20Theme</Template>
  <TotalTime>106</TotalTime>
  <Words>72</Words>
  <Application>Microsoft Office PowerPoint</Application>
  <PresentationFormat>Personnalisé</PresentationFormat>
  <Paragraphs>14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Barlow</vt:lpstr>
      <vt:lpstr>Calibri</vt:lpstr>
      <vt:lpstr>Wingdings</vt:lpstr>
      <vt:lpstr>Acc EMERGENCE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Charlene MARTINEAU</dc:creator>
  <cp:lastModifiedBy>Charlene MARTINEAU</cp:lastModifiedBy>
  <cp:revision>3</cp:revision>
  <dcterms:created xsi:type="dcterms:W3CDTF">2025-02-03T17:14:27Z</dcterms:created>
  <dcterms:modified xsi:type="dcterms:W3CDTF">2025-06-27T10:22:15Z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0x010100D6CE5FFBEF1D144BB195940A00D3CC7A</vt:lpwstr>
  </property>
  <property fmtid="{D5CDD505-2E9C-101B-9397-08002B2CF9AE}" pid="3" name="MSIP_Label_a0047106-7be7-42ed-afbf-6caa40399d1e_Enabled">
    <vt:lpwstr>true</vt:lpwstr>
  </property>
  <property fmtid="{D5CDD505-2E9C-101B-9397-08002B2CF9AE}" pid="4" name="MSIP_Label_a0047106-7be7-42ed-afbf-6caa40399d1e_SetDate">
    <vt:lpwstr>2025-02-25T13:54:08Z</vt:lpwstr>
  </property>
  <property fmtid="{D5CDD505-2E9C-101B-9397-08002B2CF9AE}" pid="5" name="MSIP_Label_a0047106-7be7-42ed-afbf-6caa40399d1e_Method">
    <vt:lpwstr>Privileged</vt:lpwstr>
  </property>
  <property fmtid="{D5CDD505-2E9C-101B-9397-08002B2CF9AE}" pid="6" name="MSIP_Label_a0047106-7be7-42ed-afbf-6caa40399d1e_Name">
    <vt:lpwstr>C0 - Public</vt:lpwstr>
  </property>
  <property fmtid="{D5CDD505-2E9C-101B-9397-08002B2CF9AE}" pid="7" name="MSIP_Label_a0047106-7be7-42ed-afbf-6caa40399d1e_SiteId">
    <vt:lpwstr>1fbeb981-82a8-4cd1-8a51-a83806530676</vt:lpwstr>
  </property>
  <property fmtid="{D5CDD505-2E9C-101B-9397-08002B2CF9AE}" pid="8" name="MSIP_Label_a0047106-7be7-42ed-afbf-6caa40399d1e_ActionId">
    <vt:lpwstr>6ddba6f3-a224-4fcf-8155-ac531f2fb5df</vt:lpwstr>
  </property>
  <property fmtid="{D5CDD505-2E9C-101B-9397-08002B2CF9AE}" pid="9" name="MSIP_Label_a0047106-7be7-42ed-afbf-6caa40399d1e_ContentBits">
    <vt:lpwstr>0</vt:lpwstr>
  </property>
  <property fmtid="{D5CDD505-2E9C-101B-9397-08002B2CF9AE}" pid="10" name="MSIP_Label_a0047106-7be7-42ed-afbf-6caa40399d1e_Tag">
    <vt:lpwstr>10, 0, 1, 1</vt:lpwstr>
  </property>
</Properties>
</file>